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704" r:id="rId4"/>
    <p:sldMasterId id="2147483705" r:id="rId5"/>
    <p:sldMasterId id="214748370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y="5143500" cx="9144000"/>
  <p:notesSz cx="6858000" cy="9144000"/>
  <p:embeddedFontLst>
    <p:embeddedFont>
      <p:font typeface="Source Sans Pr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SansPro-bold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font" Target="fonts/SourceSansPro-regular.fntdata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font" Target="fonts/SourceSansPro-italic.fntdata"/><Relationship Id="rId16" Type="http://schemas.openxmlformats.org/officeDocument/2006/relationships/slide" Target="slides/slide9.xml"/><Relationship Id="rId38" Type="http://schemas.openxmlformats.org/officeDocument/2006/relationships/font" Target="fonts/SourceSansPro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4405959c2e_2_2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4405959c2e_2_2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5" name="Google Shape;285;g4405959c2e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405959c2e_2_2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4405959c2e_2_2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g4405959c2e_2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4405959c2e_2_2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4405959c2e_2_2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g4405959c2e_2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405959c2e_2_2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4405959c2e_2_2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7" name="Google Shape;307;g4405959c2e_2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405959c2e_2_25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4405959c2e_2_2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g4405959c2e_2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405959c2e_2_2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4405959c2e_2_2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g4405959c2e_2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4405959c2e_2_26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4405959c2e_2_2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g4405959c2e_2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405959c2e_2_2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4405959c2e_2_2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g4405959c2e_2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4405959c2e_2_28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4405959c2e_2_2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g4405959c2e_2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4405959c2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4405959c2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4405959c2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4405959c2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4405959c2e_2_29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4405959c2e_2_2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3" name="Google Shape;363;g4405959c2e_2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4405959c2e_2_30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g4405959c2e_2_3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0" name="Google Shape;370;g4405959c2e_2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4405959c2e_2_3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4405959c2e_2_3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7" name="Google Shape;377;g4405959c2e_2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4405959c2e_2_3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4405959c2e_2_3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4" name="Google Shape;384;g4405959c2e_2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4405959c2e_2_3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4405959c2e_2_3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1" name="Google Shape;391;g4405959c2e_2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4405959c2e_2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g4405959c2e_2_3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4405959c2e_2_3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4405959c2e_2_3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6" name="Google Shape;406;g4405959c2e_2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4405959c2e_2_3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4405959c2e_2_3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3" name="Google Shape;413;g4405959c2e_2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405959c2e_2_3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4405959c2e_2_3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0" name="Google Shape;420;g4405959c2e_2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4405959c2e_2_3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g4405959c2e_2_3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7" name="Google Shape;427;g4405959c2e_2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4405959c2e_2_35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g4405959c2e_2_3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4" name="Google Shape;434;g4405959c2e_2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4405959c2e_2_3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4405959c2e_2_3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1" name="Google Shape;441;g4405959c2e_2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4405959c2e_2_37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4405959c2e_2_3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8" name="Google Shape;448;g4405959c2e_2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4405959c2e_2_37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4405959c2e_2_3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5" name="Google Shape;455;g4405959c2e_2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4405959c2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4405959c2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4405959c2e_2_38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4405959c2e_2_3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9" name="Google Shape;469;g4405959c2e_2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4405959c2e_2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4405959c2e_2_3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ANTROCK_TITLE_SLIDE">
  <p:cSld name="SANTROCK_TITLE_SLID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722313" y="115545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722313" y="2955798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and Content">
  <p:cSld name="Color_Title and Conten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1066800" y="171450"/>
            <a:ext cx="70104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085850"/>
            <a:ext cx="8229600" cy="3543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2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 Left">
  <p:cSld name="Title &amp; Subtitle Lef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/>
          <p:nvPr/>
        </p:nvSpPr>
        <p:spPr>
          <a:xfrm>
            <a:off x="0" y="2457450"/>
            <a:ext cx="5715000" cy="1314450"/>
          </a:xfrm>
          <a:prstGeom prst="rect">
            <a:avLst/>
          </a:prstGeom>
          <a:solidFill>
            <a:schemeClr val="dk1">
              <a:alpha val="46666"/>
            </a:schemeClr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6"/>
          <p:cNvSpPr txBox="1"/>
          <p:nvPr>
            <p:ph type="ctrTitle"/>
          </p:nvPr>
        </p:nvSpPr>
        <p:spPr>
          <a:xfrm>
            <a:off x="228600" y="2571750"/>
            <a:ext cx="5105400" cy="4572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228600" y="3086100"/>
            <a:ext cx="51054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2" type="body"/>
          </p:nvPr>
        </p:nvSpPr>
        <p:spPr>
          <a:xfrm>
            <a:off x="6096000" y="4864894"/>
            <a:ext cx="3048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 Right">
  <p:cSld name="Title &amp; Subtitle Righ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/>
          <p:nvPr/>
        </p:nvSpPr>
        <p:spPr>
          <a:xfrm>
            <a:off x="2898648" y="2571750"/>
            <a:ext cx="6245352" cy="1316736"/>
          </a:xfrm>
          <a:prstGeom prst="rect">
            <a:avLst/>
          </a:prstGeom>
          <a:solidFill>
            <a:schemeClr val="dk1">
              <a:alpha val="46666"/>
            </a:schemeClr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7"/>
          <p:cNvSpPr txBox="1"/>
          <p:nvPr>
            <p:ph type="ctrTitle"/>
          </p:nvPr>
        </p:nvSpPr>
        <p:spPr>
          <a:xfrm>
            <a:off x="3276600" y="2686050"/>
            <a:ext cx="5638800" cy="4572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276600" y="3195205"/>
            <a:ext cx="5638800" cy="519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6096000" y="4864894"/>
            <a:ext cx="3048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-Only Left">
  <p:cSld name="Title-Only Lef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/>
          <p:nvPr/>
        </p:nvSpPr>
        <p:spPr>
          <a:xfrm>
            <a:off x="0" y="2571750"/>
            <a:ext cx="5715000" cy="1314450"/>
          </a:xfrm>
          <a:prstGeom prst="rect">
            <a:avLst/>
          </a:prstGeom>
          <a:solidFill>
            <a:schemeClr val="dk1">
              <a:alpha val="46666"/>
            </a:schemeClr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8"/>
          <p:cNvSpPr txBox="1"/>
          <p:nvPr>
            <p:ph type="ctrTitle"/>
          </p:nvPr>
        </p:nvSpPr>
        <p:spPr>
          <a:xfrm>
            <a:off x="228600" y="2686050"/>
            <a:ext cx="5105400" cy="10287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6096000" y="4864894"/>
            <a:ext cx="3048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-Only Right">
  <p:cSld name="Title-Only Righ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/>
          <p:nvPr/>
        </p:nvSpPr>
        <p:spPr>
          <a:xfrm>
            <a:off x="3429000" y="2571750"/>
            <a:ext cx="5715000" cy="1314450"/>
          </a:xfrm>
          <a:prstGeom prst="rect">
            <a:avLst/>
          </a:prstGeom>
          <a:solidFill>
            <a:schemeClr val="dk1">
              <a:alpha val="46666"/>
            </a:schemeClr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9"/>
          <p:cNvSpPr txBox="1"/>
          <p:nvPr>
            <p:ph type="ctrTitle"/>
          </p:nvPr>
        </p:nvSpPr>
        <p:spPr>
          <a:xfrm>
            <a:off x="3733800" y="2686050"/>
            <a:ext cx="5181600" cy="10287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6096000" y="4864894"/>
            <a:ext cx="3048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SimpleTitle&amp;Subtitle">
  <p:cSld name="Color_SimpleTitle&amp;Sub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alibri"/>
              <a:buNone/>
              <a:defRPr b="0" i="0" sz="4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0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6A6A6A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2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SimpleTitle&amp;Subtitle">
  <p:cSld name="Black_SimpleTitle&amp;Sub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0" name="Google Shape;90;p21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6A6A6A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2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Section Header">
  <p:cSld name="Color_Section Header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type="title"/>
          </p:nvPr>
        </p:nvSpPr>
        <p:spPr>
          <a:xfrm>
            <a:off x="685800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22"/>
          <p:cNvSpPr txBox="1"/>
          <p:nvPr>
            <p:ph idx="1" type="body"/>
          </p:nvPr>
        </p:nvSpPr>
        <p:spPr>
          <a:xfrm>
            <a:off x="685800" y="2180036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6A6A6A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2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Section Header">
  <p:cSld name="Black_Section Header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p23"/>
          <p:cNvSpPr txBox="1"/>
          <p:nvPr>
            <p:ph idx="1" type="body"/>
          </p:nvPr>
        </p:nvSpPr>
        <p:spPr>
          <a:xfrm>
            <a:off x="722313" y="2180036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6A6A6A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3"/>
          <p:cNvSpPr txBox="1"/>
          <p:nvPr>
            <p:ph idx="2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Only (Title can be hidden)">
  <p:cSld name="Color_Title Only (Title can be hidden)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type="title"/>
          </p:nvPr>
        </p:nvSpPr>
        <p:spPr>
          <a:xfrm>
            <a:off x="1295400" y="171450"/>
            <a:ext cx="7010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24"/>
          <p:cNvSpPr txBox="1"/>
          <p:nvPr>
            <p:ph idx="1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Title Only (Title can be hidden)">
  <p:cSld name="Black_Title Only (Title can be hidden)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1295400" y="171450"/>
            <a:ext cx="7010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Picture with Caption">
  <p:cSld name="Color_Picture with Caption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>
            <p:ph type="title"/>
          </p:nvPr>
        </p:nvSpPr>
        <p:spPr>
          <a:xfrm>
            <a:off x="1828800" y="3689747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26"/>
          <p:cNvSpPr txBox="1"/>
          <p:nvPr>
            <p:ph idx="1" type="body"/>
          </p:nvPr>
        </p:nvSpPr>
        <p:spPr>
          <a:xfrm>
            <a:off x="1828800" y="417195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6"/>
          <p:cNvSpPr/>
          <p:nvPr>
            <p:ph idx="2" type="pic"/>
          </p:nvPr>
        </p:nvSpPr>
        <p:spPr>
          <a:xfrm>
            <a:off x="1124744" y="228600"/>
            <a:ext cx="6894512" cy="3406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6"/>
          <p:cNvSpPr txBox="1"/>
          <p:nvPr>
            <p:ph idx="3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Picture with Caption">
  <p:cSld name="Black_Picture with Ca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1828800" y="3689747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27"/>
          <p:cNvSpPr txBox="1"/>
          <p:nvPr>
            <p:ph idx="1" type="body"/>
          </p:nvPr>
        </p:nvSpPr>
        <p:spPr>
          <a:xfrm>
            <a:off x="1828800" y="417195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7"/>
          <p:cNvSpPr/>
          <p:nvPr>
            <p:ph idx="2" type="pic"/>
          </p:nvPr>
        </p:nvSpPr>
        <p:spPr>
          <a:xfrm>
            <a:off x="1124744" y="228600"/>
            <a:ext cx="6894512" cy="3406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7"/>
          <p:cNvSpPr txBox="1"/>
          <p:nvPr>
            <p:ph idx="3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and Video">
  <p:cSld name="Color_Title and Video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type="title"/>
          </p:nvPr>
        </p:nvSpPr>
        <p:spPr>
          <a:xfrm>
            <a:off x="1295400" y="171450"/>
            <a:ext cx="685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8" name="Google Shape;118;p28"/>
          <p:cNvSpPr/>
          <p:nvPr>
            <p:ph idx="2" type="media"/>
          </p:nvPr>
        </p:nvSpPr>
        <p:spPr>
          <a:xfrm>
            <a:off x="0" y="971550"/>
            <a:ext cx="9144000" cy="3486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28"/>
          <p:cNvSpPr txBox="1"/>
          <p:nvPr/>
        </p:nvSpPr>
        <p:spPr>
          <a:xfrm>
            <a:off x="2933700" y="4457700"/>
            <a:ext cx="3276600" cy="276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above to play video</a:t>
            </a:r>
            <a:endParaRPr/>
          </a:p>
        </p:txBody>
      </p:sp>
      <p:sp>
        <p:nvSpPr>
          <p:cNvPr id="120" name="Google Shape;120;p28"/>
          <p:cNvSpPr txBox="1"/>
          <p:nvPr>
            <p:ph idx="1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Title and Video">
  <p:cSld name="Black_Title and Video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/>
          <p:nvPr>
            <p:ph type="title"/>
          </p:nvPr>
        </p:nvSpPr>
        <p:spPr>
          <a:xfrm>
            <a:off x="1295400" y="171450"/>
            <a:ext cx="685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3" name="Google Shape;123;p29"/>
          <p:cNvSpPr/>
          <p:nvPr>
            <p:ph idx="2" type="media"/>
          </p:nvPr>
        </p:nvSpPr>
        <p:spPr>
          <a:xfrm>
            <a:off x="0" y="971550"/>
            <a:ext cx="9144000" cy="3486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9"/>
          <p:cNvSpPr txBox="1"/>
          <p:nvPr/>
        </p:nvSpPr>
        <p:spPr>
          <a:xfrm>
            <a:off x="2933700" y="4457700"/>
            <a:ext cx="3276600" cy="276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above to play video</a:t>
            </a:r>
            <a:endParaRPr/>
          </a:p>
        </p:txBody>
      </p:sp>
      <p:sp>
        <p:nvSpPr>
          <p:cNvPr id="125" name="Google Shape;125;p29"/>
          <p:cNvSpPr txBox="1"/>
          <p:nvPr>
            <p:ph idx="1" type="body"/>
          </p:nvPr>
        </p:nvSpPr>
        <p:spPr>
          <a:xfrm>
            <a:off x="5867400" y="49149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/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30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30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Slide" type="title">
  <p:cSld name="TITL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1"/>
          <p:cNvSpPr txBox="1"/>
          <p:nvPr>
            <p:ph type="ctrTitle"/>
          </p:nvPr>
        </p:nvSpPr>
        <p:spPr>
          <a:xfrm>
            <a:off x="685800" y="1597819"/>
            <a:ext cx="7772400" cy="10849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1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2" name="Google Shape;132;p31"/>
          <p:cNvSpPr txBox="1"/>
          <p:nvPr>
            <p:ph idx="1" type="subTitle"/>
          </p:nvPr>
        </p:nvSpPr>
        <p:spPr>
          <a:xfrm>
            <a:off x="685800" y="2914650"/>
            <a:ext cx="70866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31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31"/>
          <p:cNvSpPr txBox="1"/>
          <p:nvPr>
            <p:ph idx="11" type="ftr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2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32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2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2"/>
          <p:cNvSpPr txBox="1"/>
          <p:nvPr>
            <p:ph idx="11" type="ftr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32"/>
          <p:cNvSpPr txBox="1"/>
          <p:nvPr/>
        </p:nvSpPr>
        <p:spPr>
          <a:xfrm>
            <a:off x="1866900" y="4474071"/>
            <a:ext cx="5321300" cy="31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Copyright © 2016  McGraw-Hill Education. All rights reserved. No reproduction or distribution without the prior written consent of McGraw-Hill Education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32"/>
          <p:cNvSpPr/>
          <p:nvPr/>
        </p:nvSpPr>
        <p:spPr>
          <a:xfrm>
            <a:off x="1638300" y="4484214"/>
            <a:ext cx="6299200" cy="31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Copyright © 2016  McGraw-Hill Education. All rights reserved. No reproduction or distribution without the prior written consent of McGraw-Hill Education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32"/>
          <p:cNvSpPr/>
          <p:nvPr/>
        </p:nvSpPr>
        <p:spPr>
          <a:xfrm>
            <a:off x="2281428" y="4481215"/>
            <a:ext cx="4740474" cy="31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Copyright © 2016  McGraw-Hill Education. All rights reserved. No reproduction or distribution without the prior written consent of McGraw-Hill Education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32"/>
          <p:cNvSpPr txBox="1"/>
          <p:nvPr/>
        </p:nvSpPr>
        <p:spPr>
          <a:xfrm>
            <a:off x="1143000" y="4822031"/>
            <a:ext cx="7086600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Copyright © 2016 McGraw-Hill Education. All rights reserved. No reproduction or distribution without the prior written consent of McGraw-Hill Education.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6" name="Google Shape;146;p33"/>
          <p:cNvSpPr txBox="1"/>
          <p:nvPr>
            <p:ph idx="1" type="body"/>
          </p:nvPr>
        </p:nvSpPr>
        <p:spPr>
          <a:xfrm>
            <a:off x="1173163" y="1485900"/>
            <a:ext cx="3810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33"/>
          <p:cNvSpPr txBox="1"/>
          <p:nvPr>
            <p:ph idx="2" type="body"/>
          </p:nvPr>
        </p:nvSpPr>
        <p:spPr>
          <a:xfrm>
            <a:off x="5135563" y="1485900"/>
            <a:ext cx="3810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33"/>
          <p:cNvSpPr txBox="1"/>
          <p:nvPr>
            <p:ph idx="10" type="dt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33"/>
          <p:cNvSpPr txBox="1"/>
          <p:nvPr>
            <p:ph idx="11" type="ftr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33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4"/>
          <p:cNvSpPr txBox="1"/>
          <p:nvPr>
            <p:ph idx="10" type="dt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4"/>
          <p:cNvSpPr txBox="1"/>
          <p:nvPr>
            <p:ph idx="11" type="ftr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34"/>
          <p:cNvSpPr txBox="1"/>
          <p:nvPr>
            <p:ph idx="12" type="sldNum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side">
  <p:cSld name="Inside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"/>
          <p:cNvSpPr txBox="1"/>
          <p:nvPr/>
        </p:nvSpPr>
        <p:spPr>
          <a:xfrm>
            <a:off x="1371600" y="394097"/>
            <a:ext cx="2066925" cy="577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INSIDE</a:t>
            </a:r>
            <a:endParaRPr/>
          </a:p>
        </p:txBody>
      </p:sp>
      <p:sp>
        <p:nvSpPr>
          <p:cNvPr id="157" name="Google Shape;157;p35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and Content">
  <p:cSld name="Color_Title and Conten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7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3" name="Google Shape;163;p37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37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Color_Picture with Caption and Jump to Long Descrip">
  <p:cSld name="1_Color_Picture with Caption and Jump to Long Descrip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8"/>
          <p:cNvSpPr txBox="1"/>
          <p:nvPr>
            <p:ph type="title"/>
          </p:nvPr>
        </p:nvSpPr>
        <p:spPr>
          <a:xfrm>
            <a:off x="1828800" y="3939778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7" name="Google Shape;167;p38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38"/>
          <p:cNvSpPr/>
          <p:nvPr>
            <p:ph idx="2" type="pic"/>
          </p:nvPr>
        </p:nvSpPr>
        <p:spPr>
          <a:xfrm>
            <a:off x="1028700" y="171450"/>
            <a:ext cx="7086600" cy="3708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" name="Google Shape;169;p38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" name="Google Shape;170;p38"/>
          <p:cNvSpPr txBox="1"/>
          <p:nvPr>
            <p:ph idx="4" type="body"/>
          </p:nvPr>
        </p:nvSpPr>
        <p:spPr>
          <a:xfrm>
            <a:off x="3200400" y="4879181"/>
            <a:ext cx="2743200" cy="129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Section Header">
  <p:cSld name="Color_Section Header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9"/>
          <p:cNvSpPr txBox="1"/>
          <p:nvPr>
            <p:ph type="title"/>
          </p:nvPr>
        </p:nvSpPr>
        <p:spPr>
          <a:xfrm>
            <a:off x="685800" y="3207544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3" name="Google Shape;173;p39"/>
          <p:cNvSpPr txBox="1"/>
          <p:nvPr>
            <p:ph idx="1" type="body"/>
          </p:nvPr>
        </p:nvSpPr>
        <p:spPr>
          <a:xfrm>
            <a:off x="685800" y="2082404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6A6A6A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" name="Google Shape;174;p39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Section Header">
  <p:cSld name="Black_Section Header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0"/>
          <p:cNvSpPr txBox="1"/>
          <p:nvPr>
            <p:ph type="title"/>
          </p:nvPr>
        </p:nvSpPr>
        <p:spPr>
          <a:xfrm>
            <a:off x="685800" y="3207544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7" name="Google Shape;177;p40"/>
          <p:cNvSpPr txBox="1"/>
          <p:nvPr>
            <p:ph idx="1" type="body"/>
          </p:nvPr>
        </p:nvSpPr>
        <p:spPr>
          <a:xfrm>
            <a:off x="685800" y="2082404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6A6A6A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40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Only (Title can be hidden)">
  <p:cSld name="Color_Title Only (Title can be hidden)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1"/>
          <p:cNvSpPr txBox="1"/>
          <p:nvPr>
            <p:ph type="title"/>
          </p:nvPr>
        </p:nvSpPr>
        <p:spPr>
          <a:xfrm>
            <a:off x="1066800" y="171450"/>
            <a:ext cx="70104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1" name="Google Shape;181;p41"/>
          <p:cNvSpPr txBox="1"/>
          <p:nvPr>
            <p:ph idx="1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8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Title Only (Title can be hidden)">
  <p:cSld name="Black_Title Only (Title can be hidden)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/>
          <p:nvPr>
            <p:ph type="title"/>
          </p:nvPr>
        </p:nvSpPr>
        <p:spPr>
          <a:xfrm>
            <a:off x="1066800" y="171450"/>
            <a:ext cx="7010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4" name="Google Shape;184;p42"/>
          <p:cNvSpPr txBox="1"/>
          <p:nvPr>
            <p:ph idx="1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8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Title and Content">
  <p:cSld name="Black_Title and Conten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3"/>
          <p:cNvSpPr txBox="1"/>
          <p:nvPr>
            <p:ph type="title"/>
          </p:nvPr>
        </p:nvSpPr>
        <p:spPr>
          <a:xfrm>
            <a:off x="914400" y="17145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7" name="Google Shape;187;p43"/>
          <p:cNvSpPr txBox="1"/>
          <p:nvPr>
            <p:ph idx="1" type="body"/>
          </p:nvPr>
        </p:nvSpPr>
        <p:spPr>
          <a:xfrm>
            <a:off x="457200" y="857250"/>
            <a:ext cx="8229600" cy="4057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p43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wo Content">
  <p:cSld name="Color_Two Conten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4"/>
          <p:cNvSpPr txBox="1"/>
          <p:nvPr>
            <p:ph type="title"/>
          </p:nvPr>
        </p:nvSpPr>
        <p:spPr>
          <a:xfrm>
            <a:off x="1066800" y="171450"/>
            <a:ext cx="70104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1" name="Google Shape;191;p44"/>
          <p:cNvSpPr txBox="1"/>
          <p:nvPr>
            <p:ph idx="1" type="body"/>
          </p:nvPr>
        </p:nvSpPr>
        <p:spPr>
          <a:xfrm>
            <a:off x="457200" y="1200150"/>
            <a:ext cx="4038600" cy="3717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" name="Google Shape;192;p44"/>
          <p:cNvSpPr txBox="1"/>
          <p:nvPr>
            <p:ph idx="2" type="body"/>
          </p:nvPr>
        </p:nvSpPr>
        <p:spPr>
          <a:xfrm>
            <a:off x="4648200" y="1200150"/>
            <a:ext cx="4038600" cy="3717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44"/>
          <p:cNvSpPr txBox="1"/>
          <p:nvPr>
            <p:ph idx="3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Two Content">
  <p:cSld name="Black_Two Conten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5"/>
          <p:cNvSpPr txBox="1"/>
          <p:nvPr>
            <p:ph type="title"/>
          </p:nvPr>
        </p:nvSpPr>
        <p:spPr>
          <a:xfrm>
            <a:off x="1066800" y="171450"/>
            <a:ext cx="7010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6" name="Google Shape;196;p45"/>
          <p:cNvSpPr txBox="1"/>
          <p:nvPr>
            <p:ph idx="1" type="body"/>
          </p:nvPr>
        </p:nvSpPr>
        <p:spPr>
          <a:xfrm>
            <a:off x="457200" y="857250"/>
            <a:ext cx="4038600" cy="4057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45"/>
          <p:cNvSpPr txBox="1"/>
          <p:nvPr>
            <p:ph idx="2" type="body"/>
          </p:nvPr>
        </p:nvSpPr>
        <p:spPr>
          <a:xfrm>
            <a:off x="4648200" y="857250"/>
            <a:ext cx="4038600" cy="4057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8" name="Google Shape;198;p45"/>
          <p:cNvSpPr txBox="1"/>
          <p:nvPr>
            <p:ph idx="3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Comparison">
  <p:cSld name="Color_Comparison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6"/>
          <p:cNvSpPr txBox="1"/>
          <p:nvPr>
            <p:ph type="title"/>
          </p:nvPr>
        </p:nvSpPr>
        <p:spPr>
          <a:xfrm>
            <a:off x="1066800" y="171450"/>
            <a:ext cx="70104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1" name="Google Shape;201;p46"/>
          <p:cNvSpPr txBox="1"/>
          <p:nvPr>
            <p:ph idx="1" type="body"/>
          </p:nvPr>
        </p:nvSpPr>
        <p:spPr>
          <a:xfrm>
            <a:off x="457201" y="1200150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46"/>
          <p:cNvSpPr txBox="1"/>
          <p:nvPr>
            <p:ph idx="2" type="body"/>
          </p:nvPr>
        </p:nvSpPr>
        <p:spPr>
          <a:xfrm>
            <a:off x="457201" y="1679971"/>
            <a:ext cx="4040188" cy="3234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46"/>
          <p:cNvSpPr txBox="1"/>
          <p:nvPr>
            <p:ph idx="3" type="body"/>
          </p:nvPr>
        </p:nvSpPr>
        <p:spPr>
          <a:xfrm>
            <a:off x="4645026" y="1200150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46"/>
          <p:cNvSpPr txBox="1"/>
          <p:nvPr>
            <p:ph idx="4" type="body"/>
          </p:nvPr>
        </p:nvSpPr>
        <p:spPr>
          <a:xfrm>
            <a:off x="4645026" y="1679971"/>
            <a:ext cx="4041775" cy="3234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5" name="Google Shape;205;p46"/>
          <p:cNvSpPr txBox="1"/>
          <p:nvPr>
            <p:ph idx="5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Comparison">
  <p:cSld name="Black_Comparison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7"/>
          <p:cNvSpPr txBox="1"/>
          <p:nvPr>
            <p:ph type="title"/>
          </p:nvPr>
        </p:nvSpPr>
        <p:spPr>
          <a:xfrm>
            <a:off x="1066800" y="171450"/>
            <a:ext cx="7010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8" name="Google Shape;208;p47"/>
          <p:cNvSpPr txBox="1"/>
          <p:nvPr>
            <p:ph idx="1" type="body"/>
          </p:nvPr>
        </p:nvSpPr>
        <p:spPr>
          <a:xfrm>
            <a:off x="457201" y="857250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47"/>
          <p:cNvSpPr txBox="1"/>
          <p:nvPr>
            <p:ph idx="2" type="body"/>
          </p:nvPr>
        </p:nvSpPr>
        <p:spPr>
          <a:xfrm>
            <a:off x="457201" y="1371600"/>
            <a:ext cx="4040188" cy="3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47"/>
          <p:cNvSpPr txBox="1"/>
          <p:nvPr>
            <p:ph idx="3" type="body"/>
          </p:nvPr>
        </p:nvSpPr>
        <p:spPr>
          <a:xfrm>
            <a:off x="4645026" y="857250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47"/>
          <p:cNvSpPr txBox="1"/>
          <p:nvPr>
            <p:ph idx="4" type="body"/>
          </p:nvPr>
        </p:nvSpPr>
        <p:spPr>
          <a:xfrm>
            <a:off x="4645026" y="1371600"/>
            <a:ext cx="4041775" cy="3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47"/>
          <p:cNvSpPr txBox="1"/>
          <p:nvPr>
            <p:ph idx="5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Content with Left Side-Caption">
  <p:cSld name="Color_Content with Left Side-Caption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8"/>
          <p:cNvSpPr txBox="1"/>
          <p:nvPr>
            <p:ph type="title"/>
          </p:nvPr>
        </p:nvSpPr>
        <p:spPr>
          <a:xfrm>
            <a:off x="457201" y="228600"/>
            <a:ext cx="3008313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5" name="Google Shape;215;p48"/>
          <p:cNvSpPr txBox="1"/>
          <p:nvPr>
            <p:ph idx="1" type="body"/>
          </p:nvPr>
        </p:nvSpPr>
        <p:spPr>
          <a:xfrm>
            <a:off x="457201" y="857250"/>
            <a:ext cx="3008313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6" name="Google Shape;216;p48"/>
          <p:cNvSpPr txBox="1"/>
          <p:nvPr>
            <p:ph idx="2" type="body"/>
          </p:nvPr>
        </p:nvSpPr>
        <p:spPr>
          <a:xfrm>
            <a:off x="2057400" y="514350"/>
            <a:ext cx="6629400" cy="43479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48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Content with Left Side-Caption">
  <p:cSld name="Black_Content with Left Side-Caption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9"/>
          <p:cNvSpPr txBox="1"/>
          <p:nvPr>
            <p:ph type="title"/>
          </p:nvPr>
        </p:nvSpPr>
        <p:spPr>
          <a:xfrm>
            <a:off x="457201" y="228600"/>
            <a:ext cx="3008313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0" name="Google Shape;220;p49"/>
          <p:cNvSpPr txBox="1"/>
          <p:nvPr>
            <p:ph idx="1" type="body"/>
          </p:nvPr>
        </p:nvSpPr>
        <p:spPr>
          <a:xfrm>
            <a:off x="457201" y="857250"/>
            <a:ext cx="3008313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" name="Google Shape;221;p49"/>
          <p:cNvSpPr txBox="1"/>
          <p:nvPr>
            <p:ph idx="2" type="body"/>
          </p:nvPr>
        </p:nvSpPr>
        <p:spPr>
          <a:xfrm>
            <a:off x="3575050" y="228600"/>
            <a:ext cx="5111751" cy="463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49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Content with Right Side-Caption">
  <p:cSld name="Color_Content with Right Side-Caption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0"/>
          <p:cNvSpPr txBox="1"/>
          <p:nvPr>
            <p:ph type="title"/>
          </p:nvPr>
        </p:nvSpPr>
        <p:spPr>
          <a:xfrm>
            <a:off x="5678487" y="228600"/>
            <a:ext cx="3008313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alibri"/>
              <a:buNone/>
              <a:defRPr b="1" i="0" sz="1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5" name="Google Shape;225;p50"/>
          <p:cNvSpPr txBox="1"/>
          <p:nvPr>
            <p:ph idx="1" type="body"/>
          </p:nvPr>
        </p:nvSpPr>
        <p:spPr>
          <a:xfrm>
            <a:off x="5678487" y="857250"/>
            <a:ext cx="3008313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6" name="Google Shape;226;p50"/>
          <p:cNvSpPr txBox="1"/>
          <p:nvPr>
            <p:ph idx="2" type="body"/>
          </p:nvPr>
        </p:nvSpPr>
        <p:spPr>
          <a:xfrm>
            <a:off x="457200" y="228600"/>
            <a:ext cx="5111751" cy="463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50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Content with Right Side-Caption">
  <p:cSld name="Black_Content with Right Side-Caption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1"/>
          <p:cNvSpPr txBox="1"/>
          <p:nvPr>
            <p:ph type="title"/>
          </p:nvPr>
        </p:nvSpPr>
        <p:spPr>
          <a:xfrm>
            <a:off x="5678487" y="228600"/>
            <a:ext cx="3008313" cy="628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0" name="Google Shape;230;p51"/>
          <p:cNvSpPr txBox="1"/>
          <p:nvPr>
            <p:ph idx="1" type="body"/>
          </p:nvPr>
        </p:nvSpPr>
        <p:spPr>
          <a:xfrm>
            <a:off x="5678487" y="857250"/>
            <a:ext cx="3008313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51"/>
          <p:cNvSpPr txBox="1"/>
          <p:nvPr>
            <p:ph idx="2" type="body"/>
          </p:nvPr>
        </p:nvSpPr>
        <p:spPr>
          <a:xfrm>
            <a:off x="457200" y="228600"/>
            <a:ext cx="5111751" cy="463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51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Picture with Caption">
  <p:cSld name="Color_Picture with Caption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2"/>
          <p:cNvSpPr txBox="1"/>
          <p:nvPr>
            <p:ph type="title"/>
          </p:nvPr>
        </p:nvSpPr>
        <p:spPr>
          <a:xfrm>
            <a:off x="1828800" y="3939778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5" name="Google Shape;235;p52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52"/>
          <p:cNvSpPr/>
          <p:nvPr>
            <p:ph idx="2" type="pic"/>
          </p:nvPr>
        </p:nvSpPr>
        <p:spPr>
          <a:xfrm>
            <a:off x="1028700" y="171450"/>
            <a:ext cx="7086600" cy="3708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52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Picture with Caption">
  <p:cSld name="Black_Picture with Caption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3"/>
          <p:cNvSpPr txBox="1"/>
          <p:nvPr>
            <p:ph type="title"/>
          </p:nvPr>
        </p:nvSpPr>
        <p:spPr>
          <a:xfrm>
            <a:off x="1828800" y="3939778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0" name="Google Shape;240;p53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1" name="Google Shape;241;p53"/>
          <p:cNvSpPr/>
          <p:nvPr>
            <p:ph idx="2" type="pic"/>
          </p:nvPr>
        </p:nvSpPr>
        <p:spPr>
          <a:xfrm>
            <a:off x="1028700" y="171450"/>
            <a:ext cx="7086600" cy="3708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53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and Video">
  <p:cSld name="Color_Title and Video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4"/>
          <p:cNvSpPr txBox="1"/>
          <p:nvPr>
            <p:ph type="title"/>
          </p:nvPr>
        </p:nvSpPr>
        <p:spPr>
          <a:xfrm>
            <a:off x="914400" y="17145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5" name="Google Shape;245;p54"/>
          <p:cNvSpPr/>
          <p:nvPr>
            <p:ph idx="2" type="media"/>
          </p:nvPr>
        </p:nvSpPr>
        <p:spPr>
          <a:xfrm>
            <a:off x="0" y="742950"/>
            <a:ext cx="9144000" cy="405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6" name="Google Shape;246;p54"/>
          <p:cNvSpPr txBox="1"/>
          <p:nvPr/>
        </p:nvSpPr>
        <p:spPr>
          <a:xfrm>
            <a:off x="2933700" y="4787068"/>
            <a:ext cx="3276600" cy="276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above to play video</a:t>
            </a:r>
            <a:endParaRPr/>
          </a:p>
        </p:txBody>
      </p:sp>
      <p:sp>
        <p:nvSpPr>
          <p:cNvPr id="247" name="Google Shape;247;p54"/>
          <p:cNvSpPr txBox="1"/>
          <p:nvPr>
            <p:ph idx="1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ck_Title and Video">
  <p:cSld name="Black_Title and Video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5"/>
          <p:cNvSpPr txBox="1"/>
          <p:nvPr>
            <p:ph type="title"/>
          </p:nvPr>
        </p:nvSpPr>
        <p:spPr>
          <a:xfrm>
            <a:off x="914400" y="17145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0" name="Google Shape;250;p55"/>
          <p:cNvSpPr/>
          <p:nvPr>
            <p:ph idx="2" type="media"/>
          </p:nvPr>
        </p:nvSpPr>
        <p:spPr>
          <a:xfrm>
            <a:off x="0" y="742950"/>
            <a:ext cx="9144000" cy="405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1" name="Google Shape;251;p55"/>
          <p:cNvSpPr txBox="1"/>
          <p:nvPr/>
        </p:nvSpPr>
        <p:spPr>
          <a:xfrm>
            <a:off x="2933700" y="4787068"/>
            <a:ext cx="3276600" cy="276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above to play video</a:t>
            </a:r>
            <a:endParaRPr/>
          </a:p>
        </p:txBody>
      </p:sp>
      <p:sp>
        <p:nvSpPr>
          <p:cNvPr id="252" name="Google Shape;252;p55"/>
          <p:cNvSpPr txBox="1"/>
          <p:nvPr>
            <p:ph idx="1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 Right">
  <p:cSld name="Title &amp; Subtitle Righ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6"/>
          <p:cNvSpPr/>
          <p:nvPr/>
        </p:nvSpPr>
        <p:spPr>
          <a:xfrm>
            <a:off x="2898648" y="2571750"/>
            <a:ext cx="6245352" cy="1314450"/>
          </a:xfrm>
          <a:prstGeom prst="rect">
            <a:avLst/>
          </a:prstGeom>
          <a:solidFill>
            <a:schemeClr val="dk1">
              <a:alpha val="46666"/>
            </a:schemeClr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56"/>
          <p:cNvSpPr txBox="1"/>
          <p:nvPr>
            <p:ph type="ctrTitle"/>
          </p:nvPr>
        </p:nvSpPr>
        <p:spPr>
          <a:xfrm>
            <a:off x="3276600" y="2686050"/>
            <a:ext cx="5638800" cy="4572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6" name="Google Shape;256;p56"/>
          <p:cNvSpPr txBox="1"/>
          <p:nvPr>
            <p:ph idx="1" type="body"/>
          </p:nvPr>
        </p:nvSpPr>
        <p:spPr>
          <a:xfrm>
            <a:off x="3276600" y="3195205"/>
            <a:ext cx="5638800" cy="519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7" name="Google Shape;257;p56"/>
          <p:cNvSpPr txBox="1"/>
          <p:nvPr>
            <p:ph idx="2" type="body"/>
          </p:nvPr>
        </p:nvSpPr>
        <p:spPr>
          <a:xfrm>
            <a:off x="6096000" y="4864894"/>
            <a:ext cx="3048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NY CONTENT with Caption and Jump to Long Descrip">
  <p:cSld name="ANY CONTENT with Caption and Jump to Long Descrip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7"/>
          <p:cNvSpPr txBox="1"/>
          <p:nvPr>
            <p:ph type="title"/>
          </p:nvPr>
        </p:nvSpPr>
        <p:spPr>
          <a:xfrm>
            <a:off x="1828800" y="3939778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0" name="Google Shape;260;p57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1" name="Google Shape;261;p57"/>
          <p:cNvSpPr txBox="1"/>
          <p:nvPr>
            <p:ph idx="2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2" name="Google Shape;262;p57"/>
          <p:cNvSpPr txBox="1"/>
          <p:nvPr>
            <p:ph idx="3" type="body"/>
          </p:nvPr>
        </p:nvSpPr>
        <p:spPr>
          <a:xfrm>
            <a:off x="3200400" y="4879181"/>
            <a:ext cx="2743200" cy="129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3" name="Google Shape;263;p57"/>
          <p:cNvSpPr txBox="1"/>
          <p:nvPr>
            <p:ph idx="4" type="body"/>
          </p:nvPr>
        </p:nvSpPr>
        <p:spPr>
          <a:xfrm>
            <a:off x="1028700" y="171450"/>
            <a:ext cx="7086600" cy="37087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Black_Title and Content with Jump to Long Image Descrip">
  <p:cSld name="1_Black_Title and Content with Jump to Long Image Descrip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8"/>
          <p:cNvSpPr txBox="1"/>
          <p:nvPr>
            <p:ph type="title"/>
          </p:nvPr>
        </p:nvSpPr>
        <p:spPr>
          <a:xfrm>
            <a:off x="914400" y="17145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6" name="Google Shape;266;p58"/>
          <p:cNvSpPr txBox="1"/>
          <p:nvPr>
            <p:ph idx="1" type="body"/>
          </p:nvPr>
        </p:nvSpPr>
        <p:spPr>
          <a:xfrm>
            <a:off x="457200" y="857250"/>
            <a:ext cx="8229600" cy="4057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7" name="Google Shape;267;p58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8" name="Google Shape;268;p58"/>
          <p:cNvSpPr txBox="1"/>
          <p:nvPr>
            <p:ph idx="3" type="body"/>
          </p:nvPr>
        </p:nvSpPr>
        <p:spPr>
          <a:xfrm>
            <a:off x="3200400" y="4882896"/>
            <a:ext cx="2743200" cy="130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PECIAL image and content with Caption and Jump to Long Descrip">
  <p:cSld name="SPECIAL image and content with Caption and Jump to Long Descrip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9"/>
          <p:cNvSpPr txBox="1"/>
          <p:nvPr>
            <p:ph type="title"/>
          </p:nvPr>
        </p:nvSpPr>
        <p:spPr>
          <a:xfrm>
            <a:off x="1828800" y="3939778"/>
            <a:ext cx="5486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1" name="Google Shape;271;p59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59"/>
          <p:cNvSpPr txBox="1"/>
          <p:nvPr>
            <p:ph idx="2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59"/>
          <p:cNvSpPr txBox="1"/>
          <p:nvPr>
            <p:ph idx="3" type="body"/>
          </p:nvPr>
        </p:nvSpPr>
        <p:spPr>
          <a:xfrm>
            <a:off x="3200400" y="4879181"/>
            <a:ext cx="2743200" cy="129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4" name="Google Shape;274;p59"/>
          <p:cNvSpPr txBox="1"/>
          <p:nvPr>
            <p:ph idx="4" type="body"/>
          </p:nvPr>
        </p:nvSpPr>
        <p:spPr>
          <a:xfrm>
            <a:off x="1028700" y="2067636"/>
            <a:ext cx="7086600" cy="18126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5" name="Google Shape;275;p59"/>
          <p:cNvSpPr/>
          <p:nvPr>
            <p:ph idx="5" type="pic"/>
          </p:nvPr>
        </p:nvSpPr>
        <p:spPr>
          <a:xfrm>
            <a:off x="1028700" y="296466"/>
            <a:ext cx="7086600" cy="1771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32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25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27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54.xml"/><Relationship Id="rId24" Type="http://schemas.openxmlformats.org/officeDocument/2006/relationships/theme" Target="../theme/theme2.xml"/><Relationship Id="rId23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: McGraw-Hill Education" id="51" name="Google Shape;51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0" y="4686300"/>
            <a:ext cx="9144000" cy="377825"/>
          </a:xfrm>
          <a:prstGeom prst="rect">
            <a:avLst/>
          </a:prstGeom>
          <a:solidFill>
            <a:srgbClr val="C30C2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agline: Because learning changes everything.™" id="53" name="Google Shape;5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481" y="4763944"/>
            <a:ext cx="2417339" cy="204281"/>
          </a:xfrm>
          <a:prstGeom prst="rect">
            <a:avLst/>
          </a:prstGeom>
          <a:noFill/>
          <a:ln>
            <a:noFill/>
          </a:ln>
        </p:spPr>
      </p:pic>
      <p:sp>
        <p:nvSpPr>
          <p:cNvPr descr="©McGraw-Hill Education. All rights reserved. Authorized only for instructor use in the classroom.  No reproduction or further distribution permitted without the prior written consent of McGraw-Hill Education.&#10;" id="54" name="Google Shape;54;p13"/>
          <p:cNvSpPr txBox="1"/>
          <p:nvPr/>
        </p:nvSpPr>
        <p:spPr>
          <a:xfrm>
            <a:off x="0" y="5050519"/>
            <a:ext cx="9144000" cy="12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rPr>
              <a:t>©McGraw-Hill Education. All rights reserved. Authorized only for instructor use in the classroom.  No reproduction or further distribution permitted without the prior written consent of McGraw-Hill Education.</a:t>
            </a:r>
            <a:endParaRPr/>
          </a:p>
        </p:txBody>
      </p:sp>
      <p:sp>
        <p:nvSpPr>
          <p:cNvPr id="55" name="Google Shape;55;p13"/>
          <p:cNvSpPr txBox="1"/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3"/>
          <p:cNvSpPr/>
          <p:nvPr/>
        </p:nvSpPr>
        <p:spPr>
          <a:xfrm>
            <a:off x="7620000" y="1085850"/>
            <a:ext cx="228600" cy="1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6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C30C2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©McGraw-Hill Education&#10;" id="160" name="Google Shape;160;p36"/>
          <p:cNvSpPr txBox="1"/>
          <p:nvPr/>
        </p:nvSpPr>
        <p:spPr>
          <a:xfrm>
            <a:off x="0" y="5029200"/>
            <a:ext cx="1371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©McGraw-Hill Education.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GLj0IZFLKvg" TargetMode="External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Childhood</a:t>
            </a:r>
            <a:endParaRPr/>
          </a:p>
        </p:txBody>
      </p:sp>
      <p:sp>
        <p:nvSpPr>
          <p:cNvPr id="281" name="Google Shape;281;p6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Cognitive Development:  Chapter 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1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Cognitive Changes in Early Childhood: Piaget’s Preoperational Stage </a:t>
            </a:r>
            <a:endParaRPr/>
          </a:p>
        </p:txBody>
      </p:sp>
      <p:sp>
        <p:nvSpPr>
          <p:cNvPr id="288" name="Google Shape;288;p61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Preoperational stage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1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Piaget’s second stage of development, lasting from 2 to 7 years of age, during which time children begin to represent the world with words, images, and drawings</a:t>
            </a:r>
            <a:endParaRPr b="1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this stage, children do not yet perform </a:t>
            </a:r>
            <a:r>
              <a:rPr b="1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operations</a:t>
            </a: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— reversible mental actions that allow them to do mentally what they formerly did physically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Preoperational thought is the beginning of the ability to reconstruct in thought what has been established in behavior</a:t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62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Cognitive Changes in Early Childhood: Piaget’s Preoperational Stage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62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Preoperational stage is divided into two substages</a:t>
            </a:r>
            <a:endParaRPr sz="2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substage is the </a:t>
            </a:r>
            <a:r>
              <a:rPr b="1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symbolic function substage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Occurs roughly between the ages of 2 and 4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 gains the ability to mentally represent an object that is not present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Thoughts are limited by beliefs</a:t>
            </a:r>
            <a:endParaRPr sz="2200"/>
          </a:p>
          <a:p>
            <a:pPr indent="-2413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Egocentrism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 inability to distinguish one’s own perspectives from those of others </a:t>
            </a:r>
            <a:endParaRPr sz="2200"/>
          </a:p>
          <a:p>
            <a:pPr indent="-2413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Animism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inanimate objects are life-like; for example, “The side walk made me mad; it made me fall down”</a:t>
            </a:r>
            <a:endParaRPr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3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Cognitive Changes in Early Childhood: Piaget’s Preoperational Stage</a:t>
            </a:r>
            <a:endParaRPr/>
          </a:p>
        </p:txBody>
      </p:sp>
      <p:sp>
        <p:nvSpPr>
          <p:cNvPr id="302" name="Google Shape;302;p63"/>
          <p:cNvSpPr txBox="1"/>
          <p:nvPr>
            <p:ph idx="1" type="body"/>
          </p:nvPr>
        </p:nvSpPr>
        <p:spPr>
          <a:xfrm>
            <a:off x="457200" y="1200150"/>
            <a:ext cx="5996700" cy="3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 substage is the </a:t>
            </a:r>
            <a:r>
              <a:rPr b="1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intuitive thought substage</a:t>
            </a:r>
            <a:endParaRPr sz="1800"/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Child uses primitive reasoning and seeks answers to all sorts of questions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Occurs at about 4 to 7 years of age</a:t>
            </a:r>
            <a:endParaRPr sz="1800"/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Children are unaware of how they know what they know</a:t>
            </a:r>
            <a:endParaRPr sz="18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One limitation of preoperational thought is </a:t>
            </a:r>
            <a:r>
              <a:rPr b="1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centration</a:t>
            </a: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—focusing attention on one characteristic to the exclusion of all others</a:t>
            </a:r>
            <a:endParaRPr sz="1800"/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Young children lack </a:t>
            </a:r>
            <a:r>
              <a:rPr b="1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conservation</a:t>
            </a: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the awareness that altering an object’s substance does not change it quantitatively (watch video)</a:t>
            </a:r>
            <a:endParaRPr sz="1800"/>
          </a:p>
        </p:txBody>
      </p:sp>
      <p:pic>
        <p:nvPicPr>
          <p:cNvPr descr="Piaget - Stage 2 - Preoperational - Lack of Conservation" id="303" name="Google Shape;303;p63" title="Piaget - Stage 2 - Preoperational - Lack of Conserva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5900" y="2872261"/>
            <a:ext cx="2385300" cy="178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64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Cognitive Changes in Early Childhood: Vygotsky’s Theory </a:t>
            </a:r>
            <a:endParaRPr/>
          </a:p>
        </p:txBody>
      </p:sp>
      <p:sp>
        <p:nvSpPr>
          <p:cNvPr id="310" name="Google Shape;310;p64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According to Vygotsky, children develop their ways of thinking and understanding primarily through social interaction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Cognitive development depends on the tools society provides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Children’s minds are shaped by the cultural context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also has a role in cognitive development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5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Cognitive Changes in Early Childhood: Vygotsky’s Theory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65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Zone of Proximal Development (ZPD) 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refers to the range of tasks that are too difficult for children alone but that can be achieved with guidance and assistance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limit of ZPD: what the child achieves independently 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Upper limit of ZPD: what can be achieved with the assistance of an able instructor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Child’s cognitive skills are in the process of maturing</a:t>
            </a:r>
            <a:endParaRPr sz="2200"/>
          </a:p>
          <a:p>
            <a:pPr indent="0" lvl="0" marL="0" marR="0" rtl="0" algn="l"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Scaffolding</a:t>
            </a: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changing the level of support over the course of the teaching session to fit the child’s current performance level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6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Cognitive Changes in Early Childhood: Vygotsky’s Theory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66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use speech for solving tasks and for social communication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plans, monitor, and guide behavior using </a:t>
            </a:r>
            <a:r>
              <a:rPr b="0" i="1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private speech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mental functions have external, or social, origins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Between 3 and 7 years of age, children transition from external to internal speech, or </a:t>
            </a:r>
            <a:r>
              <a:rPr b="0" i="1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inner speech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—their thoughts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7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Vygotsky’s Theory: Teaching Strategies</a:t>
            </a:r>
            <a:endParaRPr/>
          </a:p>
        </p:txBody>
      </p:sp>
      <p:sp>
        <p:nvSpPr>
          <p:cNvPr id="331" name="Google Shape;331;p67"/>
          <p:cNvSpPr txBox="1"/>
          <p:nvPr>
            <p:ph idx="1" type="body"/>
          </p:nvPr>
        </p:nvSpPr>
        <p:spPr>
          <a:xfrm>
            <a:off x="457200" y="973825"/>
            <a:ext cx="8229600" cy="3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 the child’s ZPD</a:t>
            </a:r>
            <a:endParaRPr sz="25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the child’s ZPD in teaching</a:t>
            </a:r>
            <a:endParaRPr sz="25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more-skilled peers as teachers</a:t>
            </a:r>
            <a:endParaRPr sz="25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Monitor and encourage children’s use of private speech</a:t>
            </a:r>
            <a:endParaRPr sz="25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 instruction in a meaningful context</a:t>
            </a:r>
            <a:endParaRPr sz="25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Transform the classroom with Vygotskian ideas</a:t>
            </a:r>
            <a:endParaRPr sz="2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8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Information-Processing Approach: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Attention</a:t>
            </a:r>
            <a:endParaRPr/>
          </a:p>
        </p:txBody>
      </p:sp>
      <p:sp>
        <p:nvSpPr>
          <p:cNvPr id="338" name="Google Shape;338;p68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Visual attention dramatically increases during the preschool years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Executive attention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involves planning actions, allocating attention to goals, detecting and compensating for errors, and dealing with novel or difficult circumstances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Sustained attention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focused and extended engagement with an object, task, event, or other aspect of the environment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at least two ways, however, the preschool child’s control of attention is still deficient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Salient versus relevant dimensions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Playfulness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9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Information-Processing Approach: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Memory </a:t>
            </a:r>
            <a:endParaRPr/>
          </a:p>
        </p:txBody>
      </p:sp>
      <p:sp>
        <p:nvSpPr>
          <p:cNvPr id="345" name="Google Shape;345;p69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Retention of information over time is a central process in children’s cognitive development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</a:rPr>
              <a:t>Implicit memory</a:t>
            </a: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memory without conscious recollection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</a:rPr>
              <a:t>Explicit memory</a:t>
            </a: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refers to the conscious recollection of facts and experiences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70"/>
          <p:cNvSpPr txBox="1"/>
          <p:nvPr>
            <p:ph type="title"/>
          </p:nvPr>
        </p:nvSpPr>
        <p:spPr>
          <a:xfrm>
            <a:off x="914400" y="171450"/>
            <a:ext cx="7315200" cy="8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Information-Processing Approach: </a:t>
            </a:r>
            <a:br>
              <a:rPr lang="en"/>
            </a:br>
            <a:r>
              <a:rPr lang="en"/>
              <a:t>Memory </a:t>
            </a:r>
            <a:endParaRPr/>
          </a:p>
        </p:txBody>
      </p:sp>
      <p:sp>
        <p:nvSpPr>
          <p:cNvPr id="351" name="Google Shape;351;p70"/>
          <p:cNvSpPr txBox="1"/>
          <p:nvPr>
            <p:ph idx="1" type="body"/>
          </p:nvPr>
        </p:nvSpPr>
        <p:spPr>
          <a:xfrm>
            <a:off x="457200" y="1200149"/>
            <a:ext cx="8229600" cy="371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0350" lvl="1" marL="285750" rtl="0" algn="l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b="1" lang="en" sz="2000"/>
              <a:t>Short-term memory</a:t>
            </a:r>
            <a:r>
              <a:rPr lang="en" sz="2000"/>
              <a:t>: retained up to 30 seconds </a:t>
            </a:r>
            <a:endParaRPr sz="20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SzPts val="2000"/>
              <a:buNone/>
            </a:pPr>
            <a:r>
              <a:rPr lang="en" sz="2000"/>
              <a:t>Individuals retain information for up to 30 seconds if there is no rehearsal of information. Research with memory-span tasks suggests that short-term memory increases during early childhood, which may be partially due to learning and using memory strategies such as rehearsal. Speed and efficiency of processing information also influence short-term memory.</a:t>
            </a:r>
            <a:endParaRPr sz="2000"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70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1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1"/>
          <p:cNvSpPr txBox="1"/>
          <p:nvPr>
            <p:ph type="title"/>
          </p:nvPr>
        </p:nvSpPr>
        <p:spPr>
          <a:xfrm>
            <a:off x="914400" y="171450"/>
            <a:ext cx="7315200" cy="8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Information-Processing Approach: </a:t>
            </a:r>
            <a:br>
              <a:rPr lang="en"/>
            </a:br>
            <a:r>
              <a:rPr lang="en"/>
              <a:t>Memory </a:t>
            </a:r>
            <a:endParaRPr/>
          </a:p>
        </p:txBody>
      </p:sp>
      <p:sp>
        <p:nvSpPr>
          <p:cNvPr id="358" name="Google Shape;358;p71"/>
          <p:cNvSpPr txBox="1"/>
          <p:nvPr>
            <p:ph idx="1" type="body"/>
          </p:nvPr>
        </p:nvSpPr>
        <p:spPr>
          <a:xfrm>
            <a:off x="457200" y="1200149"/>
            <a:ext cx="8229600" cy="371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0350" lvl="1" marL="285750" rtl="0" algn="l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b="1" lang="en" sz="2000"/>
              <a:t>Long-term memory</a:t>
            </a:r>
            <a:r>
              <a:rPr lang="en" sz="2000"/>
              <a:t>: unlimited</a:t>
            </a:r>
            <a:endParaRPr sz="2000"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000"/>
              <a:t>Memory span varies by age, individual, and experiences</a:t>
            </a:r>
            <a:endParaRPr sz="2000"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2000"/>
              <a:t>How accurate are young children’s long</a:t>
            </a:r>
            <a:r>
              <a:rPr lang="en" sz="2000"/>
              <a:t>-</a:t>
            </a:r>
            <a:r>
              <a:rPr b="1" lang="en" sz="2000"/>
              <a:t>term memories?</a:t>
            </a:r>
            <a:endParaRPr b="1" sz="2000"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/>
              <a:t>—</a:t>
            </a:r>
            <a:r>
              <a:rPr lang="en" sz="2000"/>
              <a:t>Young children can remember a good deal of information, though they are less likely than older children to reject false suggestions about events. Factors that can influence the accuracy of a young child’s memory include age, individual differences in suggestibility, and interviewing techniques.</a:t>
            </a:r>
            <a:endParaRPr sz="2000"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000"/>
          </a:p>
        </p:txBody>
      </p:sp>
      <p:sp>
        <p:nvSpPr>
          <p:cNvPr id="359" name="Google Shape;359;p71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1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72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Information-Processing Approach: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Memory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72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Accuracy of children’s long-term memories usually increases with age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Memory improves with appropriate cues and prompts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age differences in susceptibility to suggestion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individual differences in susceptibility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Interviewing techniques can distort reports even in the absence of a motivation to falsify</a:t>
            </a:r>
            <a:endParaRPr sz="2000"/>
          </a:p>
          <a:p>
            <a:pPr indent="-2286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factors affect the reliability of eyewitness testimony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During preschool, children’s autobiographical memory—of significant events and experiences—also increases 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3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Information-Processing Approach: The Child’s Theory of Mind</a:t>
            </a:r>
            <a:endParaRPr/>
          </a:p>
        </p:txBody>
      </p:sp>
      <p:sp>
        <p:nvSpPr>
          <p:cNvPr id="373" name="Google Shape;373;p73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Theory of mind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awareness of the mental processes of the self and others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developmental changes: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ages 18 months to 3 years, understanding three mental states related to behavior: perceptions, emotions, and desires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ages 3 to 5, realization that there are “false beliefs”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ages 5 to 7, a deeper appreciation of the mind itself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 7: understanding the beliefs and thoughts of others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4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Information-Processing Approach: The Child’s Theory of Mind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74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individual differences in the ages at which children reach certain milestones in their theory of mind</a:t>
            </a:r>
            <a:endParaRPr sz="26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Young children’s symbolic skills also contribute to the development of a theory of mind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development also likely plays a prominent role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factors that influence development of a theory of mind:</a:t>
            </a:r>
            <a:endParaRPr sz="2200"/>
          </a:p>
          <a:p>
            <a:pPr indent="-2286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Advances in prefrontal cortex functioning</a:t>
            </a:r>
            <a:endParaRPr/>
          </a:p>
          <a:p>
            <a:pPr indent="-2286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Engaging in make-believe play</a:t>
            </a:r>
            <a:endParaRPr/>
          </a:p>
          <a:p>
            <a:pPr indent="-2286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Engaging in mental state talk </a:t>
            </a:r>
            <a:r>
              <a:rPr lang="en"/>
              <a:t>through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social interaction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5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Information-Processing Approach: The Child’s Theory of Mind </a:t>
            </a:r>
            <a:endParaRPr/>
          </a:p>
        </p:txBody>
      </p:sp>
      <p:sp>
        <p:nvSpPr>
          <p:cNvPr id="387" name="Google Shape;387;p75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Another individual difference involves autism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Approximately 1 in 68 children have some type of autism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be diagnosed by age 3, sometimes earlier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Linked to genetic and brain abnormalities 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and adults with autism have difficulty in </a:t>
            </a:r>
            <a:b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interactions, often described as deficits in theory of mind</a:t>
            </a:r>
            <a:endParaRPr sz="2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6"/>
          <p:cNvSpPr txBox="1"/>
          <p:nvPr>
            <p:ph type="title"/>
          </p:nvPr>
        </p:nvSpPr>
        <p:spPr>
          <a:xfrm>
            <a:off x="457200" y="171450"/>
            <a:ext cx="82296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Language Development: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Phonology and Morphology</a:t>
            </a:r>
            <a:endParaRPr/>
          </a:p>
        </p:txBody>
      </p:sp>
      <p:sp>
        <p:nvSpPr>
          <p:cNvPr id="394" name="Google Shape;394;p76"/>
          <p:cNvSpPr txBox="1"/>
          <p:nvPr>
            <p:ph idx="1" type="body"/>
          </p:nvPr>
        </p:nvSpPr>
        <p:spPr>
          <a:xfrm>
            <a:off x="206925" y="1200150"/>
            <a:ext cx="8479800" cy="3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During the preschool years, most children become more sensitive to spoken sounds and better able to produce the sounds of their language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Vowels, consonants (simple and complex)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Notice rhymes, enjoy poems, and make up silly names using sound substitution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the time they move beyond two-word utterances, children are aware of morphology rules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Plural and possessive forms of nouns; appropriate endings on verbs; prepositions, articles, etc.</a:t>
            </a:r>
            <a:endParaRPr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7"/>
          <p:cNvSpPr txBox="1"/>
          <p:nvPr>
            <p:ph type="title"/>
          </p:nvPr>
        </p:nvSpPr>
        <p:spPr>
          <a:xfrm>
            <a:off x="1371600" y="3714750"/>
            <a:ext cx="64008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</a:pPr>
            <a:r>
              <a:rPr b="1" i="0" lang="en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Figure 13 </a:t>
            </a: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Stimuli in Berko’s Study of Young Children’s Understanding of Morphological Rules</a:t>
            </a:r>
            <a:endParaRPr/>
          </a:p>
        </p:txBody>
      </p:sp>
      <p:sp>
        <p:nvSpPr>
          <p:cNvPr id="400" name="Google Shape;400;p77"/>
          <p:cNvSpPr txBox="1"/>
          <p:nvPr>
            <p:ph idx="1" type="body"/>
          </p:nvPr>
        </p:nvSpPr>
        <p:spPr>
          <a:xfrm>
            <a:off x="362150" y="4171950"/>
            <a:ext cx="74103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Jean Berko’s (1958) study, young children were presented with cards, such as this one with a “wug” on it. Then the children were asked to supply the missing word, the plural form of “wug”; in supplying the missing word, they had to say it correctly, too. “Wugs” is the correct response here.</a:t>
            </a:r>
            <a:endParaRPr/>
          </a:p>
        </p:txBody>
      </p:sp>
      <p:pic>
        <p:nvPicPr>
          <p:cNvPr descr="A bird-like creature is labeled “This is a wug”; then two such creatures: “Now there is another one. There are two of them. There are two [blank].”" id="401" name="Google Shape;401;p7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385" l="-53816" r="-53816" t="0"/>
          <a:stretch/>
        </p:blipFill>
        <p:spPr>
          <a:xfrm>
            <a:off x="1619250" y="342900"/>
            <a:ext cx="5905500" cy="28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77"/>
          <p:cNvSpPr txBox="1"/>
          <p:nvPr>
            <p:ph idx="3" type="body"/>
          </p:nvPr>
        </p:nvSpPr>
        <p:spPr>
          <a:xfrm>
            <a:off x="5029200" y="4780210"/>
            <a:ext cx="41148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Gleason, Jean Berko, “The Child’s Learning of English Morphology,” </a:t>
            </a:r>
            <a:r>
              <a:rPr b="0" i="1" lang="en" sz="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Word, </a:t>
            </a:r>
            <a:r>
              <a:rPr b="0" i="0" lang="en" sz="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Vol. 14, 1958, </a:t>
            </a:r>
            <a:br>
              <a:rPr b="0" i="0" lang="en" sz="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8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p. 154. Copyright ©1958 by Jean Berko Gleason. All rights reserved. Used with permission.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8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Language Development: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Changes in Syntax and Semantics</a:t>
            </a:r>
            <a:endParaRPr/>
          </a:p>
        </p:txBody>
      </p:sp>
      <p:sp>
        <p:nvSpPr>
          <p:cNvPr id="409" name="Google Shape;409;p78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Between 18 months and 6 years of age, young children learn approximately one new word every waking hour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Fast mapping </a:t>
            </a: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helps to explain how young children learn the connection between a word and its referent so quickly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the time they enter first grade, it is estimated that children know about 14,000 words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9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Language Development: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Changes in Syntax and Semantic</a:t>
            </a: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79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Six key principles in vocabulary development: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the words they hear most often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words for things and events that interest them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words best in responsive and interactive contexts rather than passive contexts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best in contexts that are meaningful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best when they access clear information about the word meaning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best when grammar and vocabulary are considered</a:t>
            </a:r>
            <a:endParaRPr sz="2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0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Language Development: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Advances in Pragmatics</a:t>
            </a:r>
            <a:endParaRPr/>
          </a:p>
        </p:txBody>
      </p:sp>
      <p:sp>
        <p:nvSpPr>
          <p:cNvPr id="423" name="Google Shape;423;p80"/>
          <p:cNvSpPr txBox="1"/>
          <p:nvPr>
            <p:ph idx="1" type="body"/>
          </p:nvPr>
        </p:nvSpPr>
        <p:spPr>
          <a:xfrm>
            <a:off x="206925" y="1200150"/>
            <a:ext cx="8937000" cy="3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 and maturity bring improved language skills</a:t>
            </a:r>
            <a:endParaRPr sz="2600"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Older children are better conversationalists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begin to engage in extended discourse</a:t>
            </a:r>
            <a:endParaRPr/>
          </a:p>
          <a:p>
            <a:pPr indent="-2286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 culturally-specific rules and behaviors</a:t>
            </a:r>
            <a:endParaRPr/>
          </a:p>
          <a:p>
            <a:pPr indent="-228600" lvl="2" marL="69056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more about events in time, and about absent objects and persons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Around 4 to 5 years of age, children learn to change their speech style to suit the situation</a:t>
            </a:r>
            <a:endParaRPr sz="26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example, using more polite and formal language with adults than with younger children</a:t>
            </a:r>
            <a:endParaRPr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81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Language Development: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Young Children’s Literacy</a:t>
            </a:r>
            <a:endParaRPr/>
          </a:p>
        </p:txBody>
      </p:sp>
      <p:sp>
        <p:nvSpPr>
          <p:cNvPr id="430" name="Google Shape;430;p81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Concerns about U.S. children’s ability to read and write has led to a careful examination of preschool and kindergarten</a:t>
            </a:r>
            <a:endParaRPr sz="25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Supportive environment is needed earlier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Children should be active participants and be immersed in a wide range of listening, talking, writing, and reading experiences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Strategies for using books with preschool children:</a:t>
            </a:r>
            <a:endParaRPr sz="2200"/>
          </a:p>
          <a:p>
            <a:pPr indent="-215900" lvl="2" marL="690563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books to initiate conversation with young children</a:t>
            </a:r>
            <a:endParaRPr sz="1800"/>
          </a:p>
          <a:p>
            <a:pPr indent="-215900" lvl="2" marL="690563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b="0" i="1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1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</a:t>
            </a: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questions</a:t>
            </a:r>
            <a:endParaRPr sz="1800"/>
          </a:p>
          <a:p>
            <a:pPr indent="-215900" lvl="2" marL="690563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Encourage children to ask questions about stories</a:t>
            </a:r>
            <a:endParaRPr sz="1800"/>
          </a:p>
          <a:p>
            <a:pPr indent="-215900" lvl="2" marL="690563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Choose some books that play with language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2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Variations in Early Childhood Education</a:t>
            </a:r>
            <a:endParaRPr/>
          </a:p>
        </p:txBody>
      </p:sp>
      <p:sp>
        <p:nvSpPr>
          <p:cNvPr id="437" name="Google Shape;437;p82"/>
          <p:cNvSpPr txBox="1"/>
          <p:nvPr>
            <p:ph idx="1" type="body"/>
          </p:nvPr>
        </p:nvSpPr>
        <p:spPr>
          <a:xfrm>
            <a:off x="194000" y="1200150"/>
            <a:ext cx="8859600" cy="37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Forty-two states plus the District of Columbia have publicly fund preschool programs</a:t>
            </a:r>
            <a:endParaRPr sz="24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Nurturing is a key aspect of the </a:t>
            </a: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child-centered kindergarten</a:t>
            </a:r>
            <a:endParaRPr sz="24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Involves the whole child by considering the child’s physical, cognitive, and socioemotional development and addressing the child’s needs, interests, and learning styles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Stresses the </a:t>
            </a:r>
            <a:r>
              <a:rPr b="0" i="1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learning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rather than </a:t>
            </a:r>
            <a:r>
              <a:rPr b="0" i="1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learned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 is important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Variety of activities are used</a:t>
            </a:r>
            <a:endParaRPr sz="2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83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Variations in Early Childhood Education</a:t>
            </a:r>
            <a:endParaRPr/>
          </a:p>
        </p:txBody>
      </p:sp>
      <p:sp>
        <p:nvSpPr>
          <p:cNvPr id="444" name="Google Shape;444;p83"/>
          <p:cNvSpPr txBox="1"/>
          <p:nvPr>
            <p:ph idx="1" type="body"/>
          </p:nvPr>
        </p:nvSpPr>
        <p:spPr>
          <a:xfrm>
            <a:off x="129325" y="1200150"/>
            <a:ext cx="8898300" cy="3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Montessori approach 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philosophy in which children are given considerable freedom and spontaneity in choosing activities</a:t>
            </a:r>
            <a:endParaRPr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acts as a facilitator rather than a director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Encourages children to make decisions from an early age, which helps them engage in self-regulated, independent problem solving and manage time effectively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Criticisms are that it neglects social development, deemphasizes verbal interaction, restricts imaginative play and relies too heavily on self-corrective materials</a:t>
            </a:r>
            <a:endParaRPr sz="2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4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Variations in Early Childhood Education</a:t>
            </a:r>
            <a:endParaRPr/>
          </a:p>
        </p:txBody>
      </p:sp>
      <p:sp>
        <p:nvSpPr>
          <p:cNvPr id="451" name="Google Shape;451;p84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Developmentally appropriate practice (DAP)</a:t>
            </a: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education that focuses on the developmental patterns of children as well as the uniqueness of each child</a:t>
            </a:r>
            <a:endParaRPr sz="2500"/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learn best from active, hands-on teaching methods such as games and dramatic play</a:t>
            </a:r>
            <a:endParaRPr sz="1800"/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need their individual differences considered</a:t>
            </a:r>
            <a:endParaRPr sz="1800"/>
          </a:p>
          <a:p>
            <a:pPr indent="-2476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Schools should focus on socioemotional development as well as cognitive development</a:t>
            </a:r>
            <a:endParaRPr sz="18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Developmentally inappropriate education relies on abstract paper-and-pencil activities</a:t>
            </a:r>
            <a:endParaRPr sz="2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85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Educating Young Children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Who Are Disadvantaged</a:t>
            </a:r>
            <a:endParaRPr/>
          </a:p>
        </p:txBody>
      </p:sp>
      <p:sp>
        <p:nvSpPr>
          <p:cNvPr id="458" name="Google Shape;458;p85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Head Start </a:t>
            </a: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(1965) was designed t</a:t>
            </a: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provide the opportunity for children from low-income families to acquire the skills and experience that are important for school success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all programs are created equal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Most provide quality childhood education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6"/>
          <p:cNvSpPr txBox="1"/>
          <p:nvPr>
            <p:ph type="title"/>
          </p:nvPr>
        </p:nvSpPr>
        <p:spPr>
          <a:xfrm>
            <a:off x="914400" y="171450"/>
            <a:ext cx="7315200" cy="8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Educating Young Children </a:t>
            </a:r>
            <a:br>
              <a:rPr lang="en"/>
            </a:br>
            <a:r>
              <a:rPr lang="en"/>
              <a:t>Who Are Disadvantaged</a:t>
            </a:r>
            <a:endParaRPr/>
          </a:p>
        </p:txBody>
      </p:sp>
      <p:sp>
        <p:nvSpPr>
          <p:cNvPr id="464" name="Google Shape;464;p86"/>
          <p:cNvSpPr txBox="1"/>
          <p:nvPr>
            <p:ph idx="1" type="body"/>
          </p:nvPr>
        </p:nvSpPr>
        <p:spPr>
          <a:xfrm>
            <a:off x="457200" y="1200149"/>
            <a:ext cx="8229600" cy="371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/>
              <a:t>Early Head Start (1995) was established for children from birth to 3 years of age</a:t>
            </a:r>
            <a:endParaRPr/>
          </a:p>
          <a:p>
            <a:pPr indent="-285750" lvl="1" marL="285750" rtl="0" algn="l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"/>
              <a:t>Had a protective effect on the risks young children might experience in relation to parenting stress, language development, and self-control</a:t>
            </a:r>
            <a:endParaRPr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86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1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87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Controversies in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Early Childhood Education</a:t>
            </a:r>
            <a:endParaRPr/>
          </a:p>
        </p:txBody>
      </p:sp>
      <p:sp>
        <p:nvSpPr>
          <p:cNvPr id="472" name="Google Shape;472;p87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should the curriculum emphasize?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 centered, constructivist approach versus the academic, direct instruction approach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high-quality early childhood education programs include both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preschool education be universal?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argue universal preschool reduces the dropout rate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Others believe the gains are being overstated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required for school readiness?</a:t>
            </a:r>
            <a:endParaRPr sz="2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8"/>
          <p:cNvSpPr txBox="1"/>
          <p:nvPr>
            <p:ph type="title"/>
          </p:nvPr>
        </p:nvSpPr>
        <p:spPr>
          <a:xfrm>
            <a:off x="1066800" y="171450"/>
            <a:ext cx="70104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Review</a:t>
            </a:r>
            <a:endParaRPr/>
          </a:p>
        </p:txBody>
      </p:sp>
      <p:sp>
        <p:nvSpPr>
          <p:cNvPr id="478" name="Google Shape;478;p88"/>
          <p:cNvSpPr txBox="1"/>
          <p:nvPr>
            <p:ph idx="1" type="body"/>
          </p:nvPr>
        </p:nvSpPr>
        <p:spPr>
          <a:xfrm>
            <a:off x="457200" y="1085850"/>
            <a:ext cx="8229600" cy="3543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Describe three views of the cognitive changes that occur in early childhood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Summarize how language develops in early childhood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Evaluate different approaches to early childhood education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Red bar footer BODY/MAIN CONTENT">
  <a:themeElements>
    <a:clrScheme name="MHHE Branding">
      <a:dk1>
        <a:srgbClr val="000000"/>
      </a:dk1>
      <a:lt1>
        <a:srgbClr val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017_SantrockChildren">
  <a:themeElements>
    <a:clrScheme name="MHHE Branding">
      <a:dk1>
        <a:srgbClr val="000000"/>
      </a:dk1>
      <a:lt1>
        <a:srgbClr val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